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65f6ce60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65f6ce60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63bc8e0b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63bc8e0b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63bc8e0b3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63bc8e0b3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65f6ce6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65f6ce6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63bc8e0b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63bc8e0b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63bc8e0b3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63bc8e0b3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65f6ce60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65f6ce60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659d870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659d870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65f6ce60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65f6ce60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65f6ce60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65f6ce60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659d870d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659d870d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614efe53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614efe53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63bc8e0b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63bc8e0b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614efe531_1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614efe531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63bc8e0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63bc8e0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65f6ce6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65f6ce6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63bc8e0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63bc8e0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65f6ce6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65f6ce6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65f6ce60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65f6ce6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gif"/><Relationship Id="rId4" Type="http://schemas.openxmlformats.org/officeDocument/2006/relationships/hyperlink" Target="https://towardsdatascience.com/a-visual-explanation-of-gradient-descent-methods-momentum-adagrad-rmsprop-adam-f898b102325c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blp.org/pid/26/10452.html" TargetMode="External"/><Relationship Id="rId4" Type="http://schemas.openxmlformats.org/officeDocument/2006/relationships/hyperlink" Target="https://dblp.org/pid/78/9117.html" TargetMode="External"/><Relationship Id="rId9" Type="http://schemas.openxmlformats.org/officeDocument/2006/relationships/hyperlink" Target="https://www.youtube.com/watch?v=TudQZtgpoHk" TargetMode="External"/><Relationship Id="rId5" Type="http://schemas.openxmlformats.org/officeDocument/2006/relationships/hyperlink" Target="https://dblp.org/db/conf/iclr/iclr2015.html#KingmaB14" TargetMode="External"/><Relationship Id="rId6" Type="http://schemas.openxmlformats.org/officeDocument/2006/relationships/hyperlink" Target="https://arxiv.org/search/cs?searchtype=author&amp;query=Cutkosky%2C+A" TargetMode="External"/><Relationship Id="rId7" Type="http://schemas.openxmlformats.org/officeDocument/2006/relationships/hyperlink" Target="https://arxiv.org/search/cs?searchtype=author&amp;query=Mehta%2C+H" TargetMode="External"/><Relationship Id="rId8" Type="http://schemas.openxmlformats.org/officeDocument/2006/relationships/hyperlink" Target="https://ruder.io/optimizing-gradient-descent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gif"/><Relationship Id="rId4" Type="http://schemas.openxmlformats.org/officeDocument/2006/relationships/image" Target="../media/image9.png"/><Relationship Id="rId5" Type="http://schemas.openxmlformats.org/officeDocument/2006/relationships/hyperlink" Target="https://www.google.com/url?sa=i&amp;url=https%3A%2F%2Fsweta-nit.medium.com%2Fbatch-mini-batch-and-stochastic-gradient-descent-e9bc4cacd461&amp;psig=AOvVaw2O7o4CejJXDTxsgtUZeTXm&amp;ust=1651176019055000&amp;source=images&amp;cd=vfe&amp;ved=0CAwQjRxqFwoTCOD6_JaEtfcCFQAAAAAdAAAAABAD" TargetMode="External"/><Relationship Id="rId6" Type="http://schemas.openxmlformats.org/officeDocument/2006/relationships/hyperlink" Target="https://towardsdatascience.com/a-visual-explanation-of-gradient-descent-methods-momentum-adagrad-rmsprop-adam-f898b102325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www.google.com/url?sa=i&amp;url=https%3A%2F%2Fchowdera.com%2F2021%2F12%2F202112311414061654.html&amp;psig=AOvVaw2zkHWSCMty_BR37QjRszaa&amp;ust=1651265868785000&amp;source=images&amp;cd=vfe&amp;ved=0CA0QjhxqFwoTCOi1lJbTt_cCFQAAAAAdAAAAABAE" TargetMode="External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gif"/><Relationship Id="rId4" Type="http://schemas.openxmlformats.org/officeDocument/2006/relationships/hyperlink" Target="https://towardsdatascience.com/a-visual-explanation-of-gradient-descent-methods-momentum-adagrad-rmsprop-adam-f898b102325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25" y="2103450"/>
            <a:ext cx="7136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OPTIMIZERS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ADAPTIVE LEARNING ALGORITHM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554925" y="4091600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Open Sans"/>
                <a:ea typeface="Open Sans"/>
                <a:cs typeface="Open Sans"/>
                <a:sym typeface="Open Sans"/>
              </a:rPr>
              <a:t>							</a:t>
            </a:r>
            <a:r>
              <a:rPr b="1" lang="en-GB" sz="1300" u="sng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GROUP 2 TEAM</a:t>
            </a:r>
            <a:endParaRPr b="1"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Aman Kassahun Wassie		Yaseen Eltahir	   Catherine Monoue 	  Ifeoma Veronica Nwabufo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500" y="1102325"/>
            <a:ext cx="2656375" cy="1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799475" y="4407700"/>
            <a:ext cx="233400" cy="1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6300550" y="4407700"/>
            <a:ext cx="233400" cy="1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4507350" y="4407700"/>
            <a:ext cx="233400" cy="1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2986525" y="4407700"/>
            <a:ext cx="233400" cy="1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3068550" y="4667100"/>
            <a:ext cx="30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Supervised by: Benjamin Benteke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2"/>
          <p:cNvGrpSpPr/>
          <p:nvPr/>
        </p:nvGrpSpPr>
        <p:grpSpPr>
          <a:xfrm>
            <a:off x="3340500" y="2175850"/>
            <a:ext cx="5091950" cy="655200"/>
            <a:chOff x="2730900" y="2328250"/>
            <a:chExt cx="5091950" cy="655200"/>
          </a:xfrm>
        </p:grpSpPr>
        <p:pic>
          <p:nvPicPr>
            <p:cNvPr id="194" name="Google Shape;19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0900" y="2328250"/>
              <a:ext cx="2494799" cy="65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86450" y="2438225"/>
              <a:ext cx="1436400" cy="47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2"/>
            <p:cNvSpPr txBox="1"/>
            <p:nvPr/>
          </p:nvSpPr>
          <p:spPr>
            <a:xfrm>
              <a:off x="5386513" y="2399525"/>
              <a:ext cx="762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b="1" lang="en-GB" sz="1300">
                  <a:latin typeface="Open Sans"/>
                  <a:ea typeface="Open Sans"/>
                  <a:cs typeface="Open Sans"/>
                  <a:sym typeface="Open Sans"/>
                </a:rPr>
                <a:t>here</a:t>
              </a:r>
              <a:endParaRPr b="1"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556450" y="1318450"/>
            <a:ext cx="24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5">
            <a:alphaModFix/>
          </a:blip>
          <a:srcRect b="-5652" l="11459" r="51694" t="32904"/>
          <a:stretch/>
        </p:blipFill>
        <p:spPr>
          <a:xfrm>
            <a:off x="3423600" y="1733050"/>
            <a:ext cx="1587599" cy="42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2"/>
          <p:cNvCxnSpPr/>
          <p:nvPr/>
        </p:nvCxnSpPr>
        <p:spPr>
          <a:xfrm flipH="1" rot="10800000">
            <a:off x="2578500" y="1539700"/>
            <a:ext cx="612000" cy="4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2"/>
          <p:cNvCxnSpPr>
            <a:endCxn id="194" idx="1"/>
          </p:cNvCxnSpPr>
          <p:nvPr/>
        </p:nvCxnSpPr>
        <p:spPr>
          <a:xfrm>
            <a:off x="2587500" y="2036350"/>
            <a:ext cx="7530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3" name="Google Shape;203;p22"/>
          <p:cNvGrpSpPr/>
          <p:nvPr/>
        </p:nvGrpSpPr>
        <p:grpSpPr>
          <a:xfrm>
            <a:off x="3243600" y="1310088"/>
            <a:ext cx="2606124" cy="408563"/>
            <a:chOff x="2688136" y="1084038"/>
            <a:chExt cx="2423400" cy="408563"/>
          </a:xfrm>
        </p:grpSpPr>
        <p:pic>
          <p:nvPicPr>
            <p:cNvPr id="204" name="Google Shape;204;p22"/>
            <p:cNvPicPr preferRelativeResize="0"/>
            <p:nvPr/>
          </p:nvPicPr>
          <p:blipFill rotWithShape="1">
            <a:blip r:embed="rId6">
              <a:alphaModFix/>
            </a:blip>
            <a:srcRect b="19727" l="22448" r="12540" t="22439"/>
            <a:stretch/>
          </p:blipFill>
          <p:spPr>
            <a:xfrm>
              <a:off x="4645087" y="1084038"/>
              <a:ext cx="252000" cy="3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2"/>
            <p:cNvSpPr txBox="1"/>
            <p:nvPr/>
          </p:nvSpPr>
          <p:spPr>
            <a:xfrm>
              <a:off x="2688136" y="1092400"/>
              <a:ext cx="242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Choose the learning rate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206" name="Google Shape;206;p22"/>
          <p:cNvCxnSpPr/>
          <p:nvPr/>
        </p:nvCxnSpPr>
        <p:spPr>
          <a:xfrm rot="10800000">
            <a:off x="5185975" y="2752725"/>
            <a:ext cx="495900" cy="237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2"/>
          <p:cNvSpPr txBox="1"/>
          <p:nvPr/>
        </p:nvSpPr>
        <p:spPr>
          <a:xfrm>
            <a:off x="5502450" y="2908675"/>
            <a:ext cx="21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Open Sans"/>
                <a:ea typeface="Open Sans"/>
                <a:cs typeface="Open Sans"/>
                <a:sym typeface="Open Sans"/>
              </a:rPr>
              <a:t>Individualise learning rate 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762000" y="1871050"/>
            <a:ext cx="1742402" cy="309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Adagrad</a:t>
            </a:r>
          </a:p>
        </p:txBody>
      </p:sp>
      <p:sp>
        <p:nvSpPr>
          <p:cNvPr id="209" name="Google Shape;209;p22"/>
          <p:cNvSpPr txBox="1"/>
          <p:nvPr/>
        </p:nvSpPr>
        <p:spPr>
          <a:xfrm>
            <a:off x="255875" y="4132725"/>
            <a:ext cx="708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Limits</a:t>
            </a:r>
            <a:r>
              <a:rPr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Slow convergence because the learning rate is drastically reduced.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End up with infinitesimally small learning rate which leads to no learning.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0" name="Google Shape;210;p22"/>
          <p:cNvCxnSpPr/>
          <p:nvPr/>
        </p:nvCxnSpPr>
        <p:spPr>
          <a:xfrm flipH="1" rot="10800000">
            <a:off x="2611788" y="2000650"/>
            <a:ext cx="631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2"/>
          <p:cNvCxnSpPr>
            <a:stCxn id="212" idx="0"/>
          </p:cNvCxnSpPr>
          <p:nvPr/>
        </p:nvCxnSpPr>
        <p:spPr>
          <a:xfrm rot="10800000">
            <a:off x="7973925" y="2615075"/>
            <a:ext cx="100500" cy="51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2"/>
          <p:cNvSpPr txBox="1"/>
          <p:nvPr/>
        </p:nvSpPr>
        <p:spPr>
          <a:xfrm>
            <a:off x="7339575" y="3132275"/>
            <a:ext cx="146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Open Sans"/>
                <a:ea typeface="Open Sans"/>
                <a:cs typeface="Open Sans"/>
                <a:sym typeface="Open Sans"/>
              </a:rPr>
              <a:t>Mesures how much we have moved</a:t>
            </a:r>
            <a:r>
              <a:rPr b="1" lang="en-GB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255875" y="3599325"/>
            <a:ext cx="68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Advantage</a:t>
            </a:r>
            <a:r>
              <a:rPr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Char char="●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Deals with sparse features.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-5652" l="11459" r="51694" t="32904"/>
          <a:stretch/>
        </p:blipFill>
        <p:spPr>
          <a:xfrm>
            <a:off x="3581075" y="1833850"/>
            <a:ext cx="1587599" cy="42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3"/>
          <p:cNvCxnSpPr/>
          <p:nvPr/>
        </p:nvCxnSpPr>
        <p:spPr>
          <a:xfrm flipH="1" rot="10800000">
            <a:off x="2609025" y="1539650"/>
            <a:ext cx="581400" cy="4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3"/>
          <p:cNvCxnSpPr>
            <a:endCxn id="223" idx="1"/>
          </p:cNvCxnSpPr>
          <p:nvPr/>
        </p:nvCxnSpPr>
        <p:spPr>
          <a:xfrm>
            <a:off x="2587500" y="2036350"/>
            <a:ext cx="7530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4" name="Google Shape;224;p23"/>
          <p:cNvGrpSpPr/>
          <p:nvPr/>
        </p:nvGrpSpPr>
        <p:grpSpPr>
          <a:xfrm>
            <a:off x="3350850" y="1340999"/>
            <a:ext cx="2592600" cy="400200"/>
            <a:chOff x="2741250" y="1036199"/>
            <a:chExt cx="2592600" cy="400200"/>
          </a:xfrm>
        </p:grpSpPr>
        <p:pic>
          <p:nvPicPr>
            <p:cNvPr id="225" name="Google Shape;225;p23"/>
            <p:cNvPicPr preferRelativeResize="0"/>
            <p:nvPr/>
          </p:nvPicPr>
          <p:blipFill rotWithShape="1">
            <a:blip r:embed="rId4">
              <a:alphaModFix/>
            </a:blip>
            <a:srcRect b="19727" l="33502" r="10753" t="22439"/>
            <a:stretch/>
          </p:blipFill>
          <p:spPr>
            <a:xfrm>
              <a:off x="5081850" y="1131900"/>
              <a:ext cx="252000" cy="20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3"/>
            <p:cNvSpPr txBox="1"/>
            <p:nvPr/>
          </p:nvSpPr>
          <p:spPr>
            <a:xfrm>
              <a:off x="2741250" y="1036199"/>
              <a:ext cx="226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Choose the learning rate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7" name="Google Shape;227;p23"/>
          <p:cNvSpPr/>
          <p:nvPr/>
        </p:nvSpPr>
        <p:spPr>
          <a:xfrm>
            <a:off x="609600" y="1871050"/>
            <a:ext cx="1927913" cy="3099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RMSprop</a:t>
            </a:r>
          </a:p>
        </p:txBody>
      </p:sp>
      <p:cxnSp>
        <p:nvCxnSpPr>
          <p:cNvPr id="228" name="Google Shape;228;p23"/>
          <p:cNvCxnSpPr/>
          <p:nvPr/>
        </p:nvCxnSpPr>
        <p:spPr>
          <a:xfrm>
            <a:off x="2616375" y="2039875"/>
            <a:ext cx="663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9" name="Google Shape;229;p23"/>
          <p:cNvPicPr preferRelativeResize="0"/>
          <p:nvPr/>
        </p:nvPicPr>
        <p:blipFill rotWithShape="1">
          <a:blip r:embed="rId5">
            <a:alphaModFix/>
          </a:blip>
          <a:srcRect b="0" l="0" r="832" t="0"/>
          <a:stretch/>
        </p:blipFill>
        <p:spPr>
          <a:xfrm>
            <a:off x="3450900" y="2827425"/>
            <a:ext cx="2474100" cy="6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3"/>
          <p:cNvCxnSpPr/>
          <p:nvPr/>
        </p:nvCxnSpPr>
        <p:spPr>
          <a:xfrm>
            <a:off x="2607500" y="2039875"/>
            <a:ext cx="780600" cy="8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3"/>
          <p:cNvSpPr txBox="1"/>
          <p:nvPr/>
        </p:nvSpPr>
        <p:spPr>
          <a:xfrm>
            <a:off x="6112775" y="2944525"/>
            <a:ext cx="82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Open Sans"/>
                <a:ea typeface="Open Sans"/>
                <a:cs typeface="Open Sans"/>
                <a:sym typeface="Open Sans"/>
              </a:rPr>
              <a:t>where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6">
            <a:alphaModFix/>
          </a:blip>
          <a:srcRect b="0" l="22941" r="41759" t="70581"/>
          <a:stretch/>
        </p:blipFill>
        <p:spPr>
          <a:xfrm>
            <a:off x="6933175" y="2974675"/>
            <a:ext cx="1137600" cy="3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 rotWithShape="1">
          <a:blip r:embed="rId7">
            <a:alphaModFix/>
          </a:blip>
          <a:srcRect b="68139" l="23596" r="31930" t="9054"/>
          <a:stretch/>
        </p:blipFill>
        <p:spPr>
          <a:xfrm>
            <a:off x="3581075" y="2395437"/>
            <a:ext cx="2538000" cy="29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3"/>
          <p:cNvCxnSpPr>
            <a:endCxn id="233" idx="3"/>
          </p:cNvCxnSpPr>
          <p:nvPr/>
        </p:nvCxnSpPr>
        <p:spPr>
          <a:xfrm flipH="1">
            <a:off x="6119075" y="2147338"/>
            <a:ext cx="630000" cy="397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3"/>
          <p:cNvSpPr txBox="1"/>
          <p:nvPr/>
        </p:nvSpPr>
        <p:spPr>
          <a:xfrm>
            <a:off x="6873225" y="1977775"/>
            <a:ext cx="19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Exponential</a:t>
            </a:r>
            <a:r>
              <a:rPr b="1" lang="en-GB" sz="10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 moving average</a:t>
            </a:r>
            <a:endParaRPr b="1" sz="1000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214475" y="3652325"/>
            <a:ext cx="68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Advantage</a:t>
            </a:r>
            <a:r>
              <a:rPr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Char char="●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Faster than </a:t>
            </a: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Adagrad.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2" name="Google Shape;242;p24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0" l="0" r="33101" t="0"/>
          <a:stretch/>
        </p:blipFill>
        <p:spPr>
          <a:xfrm>
            <a:off x="475425" y="1298025"/>
            <a:ext cx="3967550" cy="32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/>
        </p:nvSpPr>
        <p:spPr>
          <a:xfrm>
            <a:off x="4850300" y="2263950"/>
            <a:ext cx="379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5: Illustration of the improvement of </a:t>
            </a:r>
            <a:r>
              <a:rPr b="1" i="1" lang="en-GB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Adagrad</a:t>
            </a:r>
            <a:r>
              <a:rPr b="1" i="1" lang="en-GB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with </a:t>
            </a:r>
            <a:r>
              <a:rPr b="1" i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RMSprop</a:t>
            </a:r>
            <a:r>
              <a:rPr b="1" i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6701925" y="4663225"/>
            <a:ext cx="165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Figure 5 Source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1" name="Google Shape;251;p25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25"/>
          <p:cNvCxnSpPr/>
          <p:nvPr/>
        </p:nvCxnSpPr>
        <p:spPr>
          <a:xfrm flipH="1" rot="10800000">
            <a:off x="2121300" y="2454100"/>
            <a:ext cx="612000" cy="4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5"/>
          <p:cNvCxnSpPr/>
          <p:nvPr/>
        </p:nvCxnSpPr>
        <p:spPr>
          <a:xfrm>
            <a:off x="2130300" y="2950750"/>
            <a:ext cx="7530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5"/>
          <p:cNvSpPr/>
          <p:nvPr/>
        </p:nvSpPr>
        <p:spPr>
          <a:xfrm>
            <a:off x="228600" y="2785450"/>
            <a:ext cx="1834923" cy="2434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Adadelta</a:t>
            </a:r>
          </a:p>
        </p:txBody>
      </p:sp>
      <p:cxnSp>
        <p:nvCxnSpPr>
          <p:cNvPr id="255" name="Google Shape;255;p25"/>
          <p:cNvCxnSpPr/>
          <p:nvPr/>
        </p:nvCxnSpPr>
        <p:spPr>
          <a:xfrm>
            <a:off x="2159175" y="2954275"/>
            <a:ext cx="663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5"/>
          <p:cNvCxnSpPr/>
          <p:nvPr/>
        </p:nvCxnSpPr>
        <p:spPr>
          <a:xfrm>
            <a:off x="2119700" y="2954275"/>
            <a:ext cx="940200" cy="10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7" name="Google Shape;257;p25"/>
          <p:cNvPicPr preferRelativeResize="0"/>
          <p:nvPr/>
        </p:nvPicPr>
        <p:blipFill rotWithShape="1">
          <a:blip r:embed="rId3">
            <a:alphaModFix/>
          </a:blip>
          <a:srcRect b="24745" l="0" r="0" t="19394"/>
          <a:stretch/>
        </p:blipFill>
        <p:spPr>
          <a:xfrm>
            <a:off x="2975175" y="2110625"/>
            <a:ext cx="3279600" cy="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0100" y="2095874"/>
            <a:ext cx="21024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 rotWithShape="1">
          <a:blip r:embed="rId5">
            <a:alphaModFix/>
          </a:blip>
          <a:srcRect b="29358" l="18712" r="43553" t="56166"/>
          <a:stretch/>
        </p:blipFill>
        <p:spPr>
          <a:xfrm>
            <a:off x="7055550" y="3886875"/>
            <a:ext cx="204480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6">
            <a:alphaModFix/>
          </a:blip>
          <a:srcRect b="11846" l="14279" r="55537" t="70568"/>
          <a:stretch/>
        </p:blipFill>
        <p:spPr>
          <a:xfrm>
            <a:off x="3219950" y="2784750"/>
            <a:ext cx="2404800" cy="4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7">
            <a:alphaModFix/>
          </a:blip>
          <a:srcRect b="0" l="14280" r="63671" t="87257"/>
          <a:stretch/>
        </p:blipFill>
        <p:spPr>
          <a:xfrm>
            <a:off x="3279975" y="3378850"/>
            <a:ext cx="1893600" cy="3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8">
            <a:alphaModFix/>
          </a:blip>
          <a:srcRect b="68396" l="42250" r="9269" t="13724"/>
          <a:stretch/>
        </p:blipFill>
        <p:spPr>
          <a:xfrm>
            <a:off x="3280300" y="3867325"/>
            <a:ext cx="3365999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 txBox="1"/>
          <p:nvPr/>
        </p:nvSpPr>
        <p:spPr>
          <a:xfrm>
            <a:off x="6265550" y="208652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6570350" y="383912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270025" y="1255650"/>
            <a:ext cx="419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Adadelta tries to: 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improve Adagrad as RMSprop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solve some problems with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unit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6" name="Google Shape;266;p25"/>
          <p:cNvCxnSpPr/>
          <p:nvPr/>
        </p:nvCxnSpPr>
        <p:spPr>
          <a:xfrm flipH="1">
            <a:off x="5044250" y="2718350"/>
            <a:ext cx="985500" cy="124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5"/>
          <p:cNvSpPr txBox="1"/>
          <p:nvPr/>
        </p:nvSpPr>
        <p:spPr>
          <a:xfrm>
            <a:off x="6111400" y="2484775"/>
            <a:ext cx="298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Replace the previous learning rate to solve unit issue</a:t>
            </a:r>
            <a:endParaRPr b="1" sz="1200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267025" y="4287400"/>
            <a:ext cx="571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Advantages: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Char char="●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No need to choose a global learning rate 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Char char="●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 robust to large sudden gradient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26"/>
          <p:cNvCxnSpPr/>
          <p:nvPr/>
        </p:nvCxnSpPr>
        <p:spPr>
          <a:xfrm flipH="1" rot="10800000">
            <a:off x="1283100" y="2741500"/>
            <a:ext cx="8355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6"/>
          <p:cNvCxnSpPr/>
          <p:nvPr/>
        </p:nvCxnSpPr>
        <p:spPr>
          <a:xfrm>
            <a:off x="1292000" y="3179225"/>
            <a:ext cx="975900" cy="8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6"/>
          <p:cNvSpPr/>
          <p:nvPr/>
        </p:nvSpPr>
        <p:spPr>
          <a:xfrm>
            <a:off x="76200" y="3014050"/>
            <a:ext cx="1197138" cy="2434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Adam</a:t>
            </a:r>
          </a:p>
        </p:txBody>
      </p:sp>
      <p:cxnSp>
        <p:nvCxnSpPr>
          <p:cNvPr id="276" name="Google Shape;276;p26"/>
          <p:cNvCxnSpPr/>
          <p:nvPr/>
        </p:nvCxnSpPr>
        <p:spPr>
          <a:xfrm flipH="1" rot="10800000">
            <a:off x="1320975" y="3172375"/>
            <a:ext cx="8640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6"/>
          <p:cNvCxnSpPr/>
          <p:nvPr/>
        </p:nvCxnSpPr>
        <p:spPr>
          <a:xfrm>
            <a:off x="1281500" y="3182875"/>
            <a:ext cx="961500" cy="14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8" name="Google Shape;278;p26"/>
          <p:cNvPicPr preferRelativeResize="0"/>
          <p:nvPr/>
        </p:nvPicPr>
        <p:blipFill rotWithShape="1">
          <a:blip r:embed="rId3">
            <a:alphaModFix/>
          </a:blip>
          <a:srcRect b="81957" l="0" r="0" t="0"/>
          <a:stretch/>
        </p:blipFill>
        <p:spPr>
          <a:xfrm>
            <a:off x="2374100" y="2467525"/>
            <a:ext cx="3028950" cy="3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4">
            <a:alphaModFix/>
          </a:blip>
          <a:srcRect b="65481" l="0" r="0" t="18267"/>
          <a:stretch/>
        </p:blipFill>
        <p:spPr>
          <a:xfrm>
            <a:off x="2374100" y="2999950"/>
            <a:ext cx="3028950" cy="3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 rotWithShape="1">
          <a:blip r:embed="rId5">
            <a:alphaModFix/>
          </a:blip>
          <a:srcRect b="46076" l="0" r="0" t="34867"/>
          <a:stretch/>
        </p:blipFill>
        <p:spPr>
          <a:xfrm>
            <a:off x="2450300" y="3498575"/>
            <a:ext cx="3028950" cy="3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 rotWithShape="1">
          <a:blip r:embed="rId6">
            <a:alphaModFix/>
          </a:blip>
          <a:srcRect b="27534" l="0" r="0" t="54423"/>
          <a:stretch/>
        </p:blipFill>
        <p:spPr>
          <a:xfrm>
            <a:off x="2450300" y="4020125"/>
            <a:ext cx="3028950" cy="3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7">
            <a:alphaModFix/>
          </a:blip>
          <a:srcRect b="7040" l="0" r="0" t="71738"/>
          <a:stretch/>
        </p:blipFill>
        <p:spPr>
          <a:xfrm>
            <a:off x="2374100" y="4488675"/>
            <a:ext cx="3028950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6"/>
          <p:cNvCxnSpPr/>
          <p:nvPr/>
        </p:nvCxnSpPr>
        <p:spPr>
          <a:xfrm>
            <a:off x="1298725" y="3172250"/>
            <a:ext cx="919500" cy="4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6"/>
          <p:cNvCxnSpPr/>
          <p:nvPr/>
        </p:nvCxnSpPr>
        <p:spPr>
          <a:xfrm flipH="1" rot="10800000">
            <a:off x="1307000" y="2294325"/>
            <a:ext cx="828300" cy="8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5" name="Google Shape;285;p26"/>
          <p:cNvGrpSpPr/>
          <p:nvPr/>
        </p:nvGrpSpPr>
        <p:grpSpPr>
          <a:xfrm>
            <a:off x="2360250" y="2097149"/>
            <a:ext cx="2337750" cy="400200"/>
            <a:chOff x="3198450" y="954149"/>
            <a:chExt cx="2337750" cy="400200"/>
          </a:xfrm>
        </p:grpSpPr>
        <p:pic>
          <p:nvPicPr>
            <p:cNvPr id="286" name="Google Shape;286;p26"/>
            <p:cNvPicPr preferRelativeResize="0"/>
            <p:nvPr/>
          </p:nvPicPr>
          <p:blipFill rotWithShape="1">
            <a:blip r:embed="rId8">
              <a:alphaModFix/>
            </a:blip>
            <a:srcRect b="19727" l="33502" r="10753" t="22439"/>
            <a:stretch/>
          </p:blipFill>
          <p:spPr>
            <a:xfrm>
              <a:off x="5284200" y="984113"/>
              <a:ext cx="252000" cy="34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26"/>
            <p:cNvSpPr txBox="1"/>
            <p:nvPr/>
          </p:nvSpPr>
          <p:spPr>
            <a:xfrm>
              <a:off x="3198450" y="954149"/>
              <a:ext cx="226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Choose the learning rate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8" name="Google Shape;2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410300" y="1226375"/>
            <a:ext cx="644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Adam wants to: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Adapt learning to each feature.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Reduces the noise in the gradient (momentum).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26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6"/>
          <p:cNvSpPr txBox="1"/>
          <p:nvPr/>
        </p:nvSpPr>
        <p:spPr>
          <a:xfrm>
            <a:off x="5803200" y="2251000"/>
            <a:ext cx="3218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Advantages</a:t>
            </a:r>
            <a:r>
              <a:rPr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AutoNum type="arabicPeriod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Succeeds in avoiding local minima.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AutoNum type="arabicPeriod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Can escape  plateau region.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2" name="Google Shape;292;p26"/>
          <p:cNvCxnSpPr/>
          <p:nvPr/>
        </p:nvCxnSpPr>
        <p:spPr>
          <a:xfrm>
            <a:off x="5679500" y="1845850"/>
            <a:ext cx="14100" cy="3166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8" name="Google Shape;298;p27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CODES: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11700" y="1879600"/>
            <a:ext cx="391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We implement a neural network on MNIST dataset and check the performance of different optimizers.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4668450" y="4532700"/>
            <a:ext cx="40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6: Convergence behaviours of different optimizers on a neural network.</a:t>
            </a:r>
            <a:endParaRPr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000" y="1735250"/>
            <a:ext cx="3606450" cy="276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7" name="Google Shape;307;p28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CODES: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169525" y="1914425"/>
            <a:ext cx="364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We implement  linear regression on randomly generated data using Sklearn datasets.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4237625" y="4502725"/>
            <a:ext cx="4396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7: </a:t>
            </a:r>
            <a:r>
              <a:rPr lang="en-GB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Convergence behaviours of different optimizers using linear regression.</a:t>
            </a:r>
            <a:endParaRPr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275" y="2115575"/>
            <a:ext cx="3733592" cy="23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6" name="Google Shape;316;p29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447850" y="1343550"/>
            <a:ext cx="8384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The optimization step is an important part of the machine learning program as observed by all the propositions made by research.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We can divide the optimizers  based on gradient descent in two generations: First generation which uses the same learning rate throughout the network while the second generation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adjusts the learning rate based on the layers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We saw that the optimizers try to improve speed in convergence, solve the issues associated  with  choosing the appropriate learning rate and its scheduling, escape regions of local minima, plateau, and/or saddle points.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Based on the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literatures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, only the Adam optimizer is able to give the solve all those problems.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3" name="Google Shape;323;p30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BIBLIOGRAPHY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0"/>
          <p:cNvSpPr txBox="1"/>
          <p:nvPr/>
        </p:nvSpPr>
        <p:spPr>
          <a:xfrm>
            <a:off x="525650" y="1687000"/>
            <a:ext cx="8096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>
                <a:uFill>
                  <a:noFill/>
                </a:uFill>
                <a:hlinkClick r:id="rId3"/>
              </a:rPr>
              <a:t>Diederik P. Kingma</a:t>
            </a:r>
            <a:r>
              <a:rPr lang="en-GB" sz="1300"/>
              <a:t>, </a:t>
            </a:r>
            <a:r>
              <a:rPr lang="en-GB" sz="1300">
                <a:uFill>
                  <a:noFill/>
                </a:uFill>
                <a:hlinkClick r:id="rId4"/>
              </a:rPr>
              <a:t>Jimmy Ba</a:t>
            </a:r>
            <a:r>
              <a:rPr lang="en-GB" sz="1300"/>
              <a:t>: “Adam: A Method for Stochastic Optimization”. </a:t>
            </a:r>
            <a:r>
              <a:rPr lang="en-GB" sz="1300">
                <a:uFill>
                  <a:noFill/>
                </a:uFill>
                <a:hlinkClick r:id="rId5"/>
              </a:rPr>
              <a:t>ICLR (Poster) 2015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Matthew D. Zeiler. “Adadelta: An Adaptive Learning Rate”, 2012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>
                <a:uFill>
                  <a:noFill/>
                </a:uFill>
                <a:hlinkClick r:id="rId6"/>
              </a:rPr>
              <a:t>Ashok Cutkosky</a:t>
            </a:r>
            <a:r>
              <a:rPr lang="en-GB" sz="1300"/>
              <a:t>, </a:t>
            </a:r>
            <a:r>
              <a:rPr lang="en-GB" sz="1300">
                <a:uFill>
                  <a:noFill/>
                </a:uFill>
                <a:hlinkClick r:id="rId7"/>
              </a:rPr>
              <a:t>Harsh Mehta</a:t>
            </a:r>
            <a:r>
              <a:rPr lang="en-GB" sz="1300"/>
              <a:t>. “Momentum Improves Normalized SGD”, 2020.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Ruoyn Sun. “Optimization for deep learning: theory and algorithms”, 2019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Sebastian Ruder. “An overview of gradient descent optimization algorithms” Accessed 27 April 2022, &lt;</a:t>
            </a:r>
            <a:r>
              <a:rPr lang="en-GB" sz="1300" u="sng">
                <a:solidFill>
                  <a:schemeClr val="hlink"/>
                </a:solidFill>
                <a:hlinkClick r:id="rId8"/>
              </a:rPr>
              <a:t>https://ruder.io/optimizing-gradient-descent/</a:t>
            </a:r>
            <a:r>
              <a:rPr lang="en-GB" sz="1300"/>
              <a:t>&gt;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“Deep Learning - All Optimizers in One Video.” </a:t>
            </a:r>
            <a:r>
              <a:rPr i="1" lang="en-GB" sz="1300"/>
              <a:t>YouTube, </a:t>
            </a:r>
            <a:r>
              <a:rPr lang="en-GB" sz="1300"/>
              <a:t>premiered </a:t>
            </a:r>
            <a:r>
              <a:rPr lang="en-GB" sz="1300"/>
              <a:t> by Krish Naik, 03 Nov 2020, </a:t>
            </a:r>
            <a:r>
              <a:rPr lang="en-GB" sz="1300" u="sng">
                <a:solidFill>
                  <a:schemeClr val="hlink"/>
                </a:solidFill>
                <a:hlinkClick r:id="rId9"/>
              </a:rPr>
              <a:t>https://www.youtube.com/watch?v=TudQZtgpoHk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0" name="Google Shape;330;p31"/>
          <p:cNvSpPr/>
          <p:nvPr/>
        </p:nvSpPr>
        <p:spPr>
          <a:xfrm>
            <a:off x="1060176" y="1158250"/>
            <a:ext cx="7015386" cy="31239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Thank you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 for your kind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11700" y="1465100"/>
            <a:ext cx="8520600" cy="2585100"/>
          </a:xfrm>
          <a:prstGeom prst="rect">
            <a:avLst/>
          </a:prstGeom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2092063" y="2641348"/>
            <a:ext cx="594300" cy="768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579775" y="2342850"/>
            <a:ext cx="1512300" cy="6144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9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950"/>
          </a:p>
        </p:txBody>
      </p:sp>
      <p:sp>
        <p:nvSpPr>
          <p:cNvPr id="84" name="Google Shape;84;p14"/>
          <p:cNvSpPr/>
          <p:nvPr/>
        </p:nvSpPr>
        <p:spPr>
          <a:xfrm>
            <a:off x="4198678" y="2641348"/>
            <a:ext cx="594300" cy="768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6305269" y="2618473"/>
            <a:ext cx="594300" cy="768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2686363" y="2349675"/>
            <a:ext cx="1512300" cy="6144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9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OPTIMIZERS</a:t>
            </a:r>
            <a:endParaRPr sz="950"/>
          </a:p>
        </p:txBody>
      </p:sp>
      <p:sp>
        <p:nvSpPr>
          <p:cNvPr id="87" name="Google Shape;87;p14"/>
          <p:cNvSpPr/>
          <p:nvPr/>
        </p:nvSpPr>
        <p:spPr>
          <a:xfrm>
            <a:off x="4792975" y="2372550"/>
            <a:ext cx="1512300" cy="6144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9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CODES:  RESULTS</a:t>
            </a:r>
            <a:endParaRPr sz="950"/>
          </a:p>
        </p:txBody>
      </p:sp>
      <p:sp>
        <p:nvSpPr>
          <p:cNvPr id="88" name="Google Shape;88;p14"/>
          <p:cNvSpPr/>
          <p:nvPr/>
        </p:nvSpPr>
        <p:spPr>
          <a:xfrm>
            <a:off x="6899563" y="2349675"/>
            <a:ext cx="1512300" cy="6144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9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9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241400" y="460375"/>
            <a:ext cx="87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1705950" y="3941550"/>
            <a:ext cx="607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Gradient Descent Algorithm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Repeat until convergence: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Compute the gradient	          of the objective function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Update the parameters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50" y="1446025"/>
            <a:ext cx="8736926" cy="25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452925" y="1113150"/>
            <a:ext cx="32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Mathematical Formulation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050" y="4460875"/>
            <a:ext cx="360975" cy="2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523275" y="1995550"/>
            <a:ext cx="3192900" cy="1020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23275" y="3015550"/>
            <a:ext cx="3192900" cy="913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487800" y="1986675"/>
            <a:ext cx="345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Batch (Vanilla)  gradient descent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Stochastic gradient descent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Mini batch gradient descent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Momentum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Nesterov accelerated gradient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478925" y="1348100"/>
            <a:ext cx="244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First generation</a:t>
            </a:r>
            <a:endParaRPr b="1" sz="1600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780425" y="1348100"/>
            <a:ext cx="405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Second</a:t>
            </a:r>
            <a:r>
              <a:rPr b="1" lang="en-GB" sz="16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 generation: Adaptive learning</a:t>
            </a:r>
            <a:endParaRPr b="1" sz="1600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5458550" y="2156300"/>
            <a:ext cx="28557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Adagrad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Adadelta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RMSprop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>
            <a:off x="4515975" y="1303750"/>
            <a:ext cx="0" cy="3565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312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 sz="3600">
                <a:latin typeface="Open Sans"/>
                <a:ea typeface="Open Sans"/>
                <a:cs typeface="Open Sans"/>
                <a:sym typeface="Open Sans"/>
              </a:rPr>
              <a:t>First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3600">
                <a:latin typeface="Open Sans"/>
                <a:ea typeface="Open Sans"/>
                <a:cs typeface="Open Sans"/>
                <a:sym typeface="Open Sans"/>
              </a:rPr>
              <a:t>eneration</a:t>
            </a:r>
            <a:endParaRPr sz="5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7"/>
          <p:cNvCxnSpPr/>
          <p:nvPr/>
        </p:nvCxnSpPr>
        <p:spPr>
          <a:xfrm flipH="1">
            <a:off x="3011750" y="1496425"/>
            <a:ext cx="22500" cy="324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7"/>
          <p:cNvCxnSpPr/>
          <p:nvPr/>
        </p:nvCxnSpPr>
        <p:spPr>
          <a:xfrm flipH="1">
            <a:off x="6370275" y="1496425"/>
            <a:ext cx="22500" cy="324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7"/>
          <p:cNvSpPr txBox="1"/>
          <p:nvPr/>
        </p:nvSpPr>
        <p:spPr>
          <a:xfrm>
            <a:off x="556450" y="880825"/>
            <a:ext cx="247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Batch gradient descent (BGD)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3299650" y="839400"/>
            <a:ext cx="28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Stochastic</a:t>
            </a: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 gradient descent (SGD)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437950" y="880825"/>
            <a:ext cx="265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Mini-b</a:t>
            </a: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atch gradient descent (MBGD)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28814" l="0" r="0" t="23598"/>
          <a:stretch/>
        </p:blipFill>
        <p:spPr>
          <a:xfrm>
            <a:off x="556450" y="1536650"/>
            <a:ext cx="2000725" cy="2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311700" y="1869825"/>
            <a:ext cx="265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Gradient updates after calculating loss of entire training example.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High resource demands - lots of space in memory.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Long training time.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3011750" y="1869825"/>
            <a:ext cx="328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Gradient updates after loss for one training example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Faster training time than BGD.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Less need for memory.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Gives quick info about model performance.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Suitable for online learning.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150" y="1397025"/>
            <a:ext cx="2498277" cy="5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789" y="1464018"/>
            <a:ext cx="2324925" cy="438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7150" y="2148775"/>
            <a:ext cx="876475" cy="2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6467800" y="1981975"/>
            <a:ext cx="2498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Gradient updates per batch.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Less noisy than SGD.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Fewer steps to converge than SGD.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21225" y="3712150"/>
            <a:ext cx="277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Takes fewer steps to converge.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Perfect gradient.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3168738" y="3712150"/>
            <a:ext cx="28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Noisy gradient.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Many steps to converge.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6467800" y="3790800"/>
            <a:ext cx="265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Optimal batch size may be difficult to get.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25367" t="0"/>
          <a:stretch/>
        </p:blipFill>
        <p:spPr>
          <a:xfrm>
            <a:off x="4475500" y="1930725"/>
            <a:ext cx="2630770" cy="17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type="title"/>
          </p:nvPr>
        </p:nvSpPr>
        <p:spPr>
          <a:xfrm>
            <a:off x="311700" y="464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 sz="36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irst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25" y="1859299"/>
            <a:ext cx="3175800" cy="157390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169725" y="4617600"/>
            <a:ext cx="120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Figure 1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Figure 2 Source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618150" y="1074200"/>
            <a:ext cx="22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Convergence steps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3" name="Google Shape;143;p18"/>
          <p:cNvCxnSpPr/>
          <p:nvPr/>
        </p:nvCxnSpPr>
        <p:spPr>
          <a:xfrm>
            <a:off x="3751375" y="1237425"/>
            <a:ext cx="12900" cy="3764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8"/>
          <p:cNvSpPr txBox="1"/>
          <p:nvPr/>
        </p:nvSpPr>
        <p:spPr>
          <a:xfrm>
            <a:off x="4969275" y="1100675"/>
            <a:ext cx="38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Challenges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953850" y="1459100"/>
            <a:ext cx="44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Local minima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4022975" y="4312800"/>
            <a:ext cx="33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Choice of a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proper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learning rate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4022975" y="3998050"/>
            <a:ext cx="33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How to adjust the learning rate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4022975" y="4617600"/>
            <a:ext cx="33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Dealing with sparse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022975" y="3717625"/>
            <a:ext cx="37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Plateau, Saddle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311700" y="3323100"/>
            <a:ext cx="318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1: Convergence diagram for BGD, SGD, MBGD</a:t>
            </a:r>
            <a:endParaRPr sz="9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7154850" y="2410488"/>
            <a:ext cx="194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Figure 2: Momentum (magenta) vs. Gradient Descent (cyan) on a surface with a global minimum (the left well) and local minimum (the right well</a:t>
            </a:r>
            <a:endParaRPr sz="9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MOMENTUM</a:t>
            </a:r>
            <a:endParaRPr/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311700" y="1113925"/>
            <a:ext cx="8520600" cy="20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rgbClr val="1D7E74"/>
                </a:solidFill>
              </a:rPr>
              <a:t>O</a:t>
            </a:r>
            <a:r>
              <a:rPr b="1" lang="en-GB">
                <a:solidFill>
                  <a:srgbClr val="1D7E74"/>
                </a:solidFill>
              </a:rPr>
              <a:t>ur goals</a:t>
            </a:r>
            <a:r>
              <a:rPr lang="en-GB"/>
              <a:t>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>
                <a:solidFill>
                  <a:srgbClr val="000000"/>
                </a:solidFill>
              </a:rPr>
              <a:t>We do not want the high oscillations.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>
                <a:solidFill>
                  <a:srgbClr val="000000"/>
                </a:solidFill>
              </a:rPr>
              <a:t>We want to move towards the minimum faster.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Smoothens the noise.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Gives weight based on the previous steps.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575" y="2766188"/>
            <a:ext cx="32766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6294150" y="4698475"/>
            <a:ext cx="217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Figure 3 Source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6263475" y="4123500"/>
            <a:ext cx="263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3: Gradient Descent with Momentum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425" y="3028300"/>
            <a:ext cx="5277820" cy="10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0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539550" y="1262275"/>
            <a:ext cx="76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With the momentum, we try to increase the convergence speed  and avoid local minima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648900" y="1713625"/>
            <a:ext cx="339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What about sparsity in data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0"/>
          <p:cNvSpPr/>
          <p:nvPr/>
        </p:nvSpPr>
        <p:spPr>
          <a:xfrm rot="2119195">
            <a:off x="2552137" y="1539688"/>
            <a:ext cx="773695" cy="121915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?</a:t>
            </a:r>
          </a:p>
        </p:txBody>
      </p:sp>
      <p:sp>
        <p:nvSpPr>
          <p:cNvPr id="172" name="Google Shape;172;p20"/>
          <p:cNvSpPr txBox="1"/>
          <p:nvPr/>
        </p:nvSpPr>
        <p:spPr>
          <a:xfrm>
            <a:off x="3491600" y="2858850"/>
            <a:ext cx="376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Keep updating the parameters as there is no difference between their associated features?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0"/>
          <p:cNvSpPr/>
          <p:nvPr/>
        </p:nvSpPr>
        <p:spPr>
          <a:xfrm rot="3312692">
            <a:off x="4752501" y="2591726"/>
            <a:ext cx="1421622" cy="1365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+</a:t>
            </a:r>
          </a:p>
        </p:txBody>
      </p:sp>
      <p:sp>
        <p:nvSpPr>
          <p:cNvPr id="174" name="Google Shape;174;p20"/>
          <p:cNvSpPr/>
          <p:nvPr/>
        </p:nvSpPr>
        <p:spPr>
          <a:xfrm rot="1820635">
            <a:off x="232692" y="3591407"/>
            <a:ext cx="1884967" cy="12748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AA84F"/>
                </a:solidFill>
                <a:latin typeface="Arial"/>
              </a:rPr>
              <a:t>Why?</a:t>
            </a:r>
          </a:p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 b="0" l="13645" r="21896" t="0"/>
          <a:stretch/>
        </p:blipFill>
        <p:spPr>
          <a:xfrm>
            <a:off x="7319575" y="1981225"/>
            <a:ext cx="138147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2273875" y="4002925"/>
            <a:ext cx="6747300" cy="831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The average gradient for sparse feature is small, so slower rate of training.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AutoNum type="arabicPeriod"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Can end up with saddle point.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b="0" l="0" r="23838" t="0"/>
          <a:stretch/>
        </p:blipFill>
        <p:spPr>
          <a:xfrm>
            <a:off x="548675" y="1328550"/>
            <a:ext cx="3397250" cy="28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/>
        </p:nvSpPr>
        <p:spPr>
          <a:xfrm>
            <a:off x="4780475" y="1293725"/>
            <a:ext cx="345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Adaptive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learning algorithms avoid saddle points.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4982900" y="2267100"/>
            <a:ext cx="34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AA84F"/>
                </a:solidFill>
              </a:rPr>
              <a:t>Definition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982900" y="2758788"/>
            <a:ext cx="359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Adaptive learning algorithm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is an algorithm which tries to adjust the learning rate to the specificities (</a:t>
            </a:r>
            <a:r>
              <a:rPr b="1" i="1" lang="en-GB" sz="1300">
                <a:latin typeface="Open Sans"/>
                <a:ea typeface="Open Sans"/>
                <a:cs typeface="Open Sans"/>
                <a:sym typeface="Open Sans"/>
              </a:rPr>
              <a:t>frequency)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of features associated to a parameter.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464225" y="4244200"/>
            <a:ext cx="348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4: Illustration of saddle point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53725" y="4698475"/>
            <a:ext cx="17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Figure 4 Source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